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7"/>
  </p:notesMasterIdLst>
  <p:sldIdLst>
    <p:sldId id="344" r:id="rId2"/>
    <p:sldId id="339" r:id="rId3"/>
    <p:sldId id="340" r:id="rId4"/>
    <p:sldId id="341" r:id="rId5"/>
    <p:sldId id="299" r:id="rId6"/>
    <p:sldId id="326" r:id="rId7"/>
    <p:sldId id="327" r:id="rId8"/>
    <p:sldId id="332" r:id="rId9"/>
    <p:sldId id="331" r:id="rId10"/>
    <p:sldId id="333" r:id="rId11"/>
    <p:sldId id="334" r:id="rId12"/>
    <p:sldId id="342" r:id="rId13"/>
    <p:sldId id="266" r:id="rId14"/>
    <p:sldId id="329" r:id="rId15"/>
    <p:sldId id="330" r:id="rId16"/>
    <p:sldId id="303" r:id="rId17"/>
    <p:sldId id="260" r:id="rId18"/>
    <p:sldId id="262" r:id="rId19"/>
    <p:sldId id="264" r:id="rId20"/>
    <p:sldId id="265" r:id="rId21"/>
    <p:sldId id="343" r:id="rId22"/>
    <p:sldId id="338" r:id="rId23"/>
    <p:sldId id="263" r:id="rId24"/>
    <p:sldId id="335" r:id="rId25"/>
    <p:sldId id="33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93" autoAdjust="0"/>
    <p:restoredTop sz="86442" autoAdjust="0"/>
  </p:normalViewPr>
  <p:slideViewPr>
    <p:cSldViewPr>
      <p:cViewPr>
        <p:scale>
          <a:sx n="79" d="100"/>
          <a:sy n="79" d="100"/>
        </p:scale>
        <p:origin x="-174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0" y="257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60D4B-EA42-4A76-A0E1-45A2C3ADC23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7D736-ED2F-4C0A-99CA-2A0E033575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69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2E2BE-A8D6-497C-A1FC-8F02DBC9DBF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642E237-E276-444D-A6F5-58DFED3E8239}" type="slidenum">
              <a:rPr lang="en-US" sz="1200"/>
              <a:pPr algn="r"/>
              <a:t>24</a:t>
            </a:fld>
            <a:endParaRPr lang="en-US" sz="1200"/>
          </a:p>
        </p:txBody>
      </p:sp>
      <p:sp>
        <p:nvSpPr>
          <p:cNvPr id="5837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</p:spPr>
      </p:sp>
      <p:sp>
        <p:nvSpPr>
          <p:cNvPr id="5837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837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660A93-FC55-4DF9-B678-077206ED3848}" type="slidenum">
              <a:rPr lang="en-US" sz="1200"/>
              <a:pPr algn="r"/>
              <a:t>24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4428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C4CF-40A2-40BE-90D5-87DAD75BC586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9586-F6F6-4ADB-8D98-0EDFAD5CB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C4CF-40A2-40BE-90D5-87DAD75BC586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9586-F6F6-4ADB-8D98-0EDFAD5CB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C4CF-40A2-40BE-90D5-87DAD75BC586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9586-F6F6-4ADB-8D98-0EDFAD5CB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C4CF-40A2-40BE-90D5-87DAD75BC586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9586-F6F6-4ADB-8D98-0EDFAD5CB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C4CF-40A2-40BE-90D5-87DAD75BC586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9586-F6F6-4ADB-8D98-0EDFAD5CB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C4CF-40A2-40BE-90D5-87DAD75BC586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9586-F6F6-4ADB-8D98-0EDFAD5CB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C4CF-40A2-40BE-90D5-87DAD75BC586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9586-F6F6-4ADB-8D98-0EDFAD5CB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C4CF-40A2-40BE-90D5-87DAD75BC586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9586-F6F6-4ADB-8D98-0EDFAD5CB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C4CF-40A2-40BE-90D5-87DAD75BC586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9586-F6F6-4ADB-8D98-0EDFAD5CB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C4CF-40A2-40BE-90D5-87DAD75BC586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9586-F6F6-4ADB-8D98-0EDFAD5CB1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C4CF-40A2-40BE-90D5-87DAD75BC586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619586-F6F6-4ADB-8D98-0EDFAD5CB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08C4CF-40A2-40BE-90D5-87DAD75BC586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619586-F6F6-4ADB-8D98-0EDFAD5CB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8320"/>
            <a:ext cx="8229600" cy="1173480"/>
          </a:xfrm>
        </p:spPr>
        <p:txBody>
          <a:bodyPr>
            <a:normAutofit/>
          </a:bodyPr>
          <a:lstStyle/>
          <a:p>
            <a:pPr lvl="0" algn="ctr"/>
            <a:r>
              <a:rPr lang="en-US" b="1" dirty="0"/>
              <a:t>TẬP </a:t>
            </a:r>
            <a:r>
              <a:rPr lang="en-US" b="1" dirty="0" smtClean="0"/>
              <a:t>HUẤN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26080"/>
            <a:ext cx="9144000" cy="2179320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NÂNG CAO NĂNG LỰC CHO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GIÁO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VIÊN TIỂU HỌC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VỀ 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PHƯƠNG PHÁP DẠY HỌC TÍCH CỰC</a:t>
            </a:r>
            <a:endParaRPr lang="en-US" sz="32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35085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latin typeface="Arial" charset="0"/>
                <a:ea typeface="Arial" charset="0"/>
                <a:cs typeface="Arial" charset="0"/>
              </a:rPr>
              <a:t>PHÒNG GD VÀ ĐT TX BUÔN </a:t>
            </a:r>
            <a:r>
              <a:rPr lang="en-US" sz="3600" b="1" dirty="0" smtClean="0">
                <a:latin typeface="Arial" charset="0"/>
                <a:ea typeface="Arial" charset="0"/>
                <a:cs typeface="Arial" charset="0"/>
              </a:rPr>
              <a:t>HỒ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TRƯỜNG TH TRƯNG VƯƠNG</a:t>
            </a:r>
            <a:endParaRPr lang="en-US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971800" y="1447800"/>
            <a:ext cx="3048000" cy="6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3200400" y="4800600"/>
            <a:ext cx="5638800" cy="67931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2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lang="en-US" sz="2800" i="1" dirty="0" err="1" smtClean="0">
                <a:latin typeface="Times New Roman" pitchFamily="18" charset="0"/>
                <a:ea typeface="Arial" charset="0"/>
                <a:cs typeface="Times New Roman" pitchFamily="18" charset="0"/>
              </a:rPr>
              <a:t>Thiện</a:t>
            </a:r>
            <a:r>
              <a:rPr lang="en-US" sz="2800" i="1" dirty="0" smtClean="0">
                <a:latin typeface="Times New Roman" pitchFamily="18" charset="0"/>
                <a:ea typeface="Arial" charset="0"/>
                <a:cs typeface="Times New Roman" pitchFamily="18" charset="0"/>
              </a:rPr>
              <a:t> An, </a:t>
            </a:r>
            <a:r>
              <a:rPr lang="en-US" sz="2800" i="1" dirty="0" err="1" smtClean="0">
                <a:latin typeface="Times New Roman" pitchFamily="18" charset="0"/>
                <a:ea typeface="Arial" charset="0"/>
                <a:cs typeface="Times New Roman" pitchFamily="18" charset="0"/>
              </a:rPr>
              <a:t>ngày</a:t>
            </a:r>
            <a:r>
              <a:rPr lang="en-US" sz="2800" i="1" dirty="0" smtClean="0">
                <a:latin typeface="Times New Roman" pitchFamily="18" charset="0"/>
                <a:ea typeface="Arial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ea typeface="Arial" charset="0"/>
                <a:cs typeface="Times New Roman" pitchFamily="18" charset="0"/>
              </a:rPr>
              <a:t>12 </a:t>
            </a:r>
            <a:r>
              <a:rPr lang="en-US" sz="2800" i="1" dirty="0" err="1" smtClean="0">
                <a:latin typeface="Times New Roman" pitchFamily="18" charset="0"/>
                <a:ea typeface="Arial" charset="0"/>
                <a:cs typeface="Times New Roman" pitchFamily="18" charset="0"/>
              </a:rPr>
              <a:t>tháng</a:t>
            </a:r>
            <a:r>
              <a:rPr lang="en-US" sz="2800" i="1" dirty="0" smtClean="0">
                <a:latin typeface="Times New Roman" pitchFamily="18" charset="0"/>
                <a:ea typeface="Arial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ea typeface="Arial" charset="0"/>
                <a:cs typeface="Times New Roman" pitchFamily="18" charset="0"/>
              </a:rPr>
              <a:t>5</a:t>
            </a:r>
            <a:r>
              <a:rPr lang="en-US" sz="2800" i="1" dirty="0" smtClean="0">
                <a:latin typeface="Times New Roman" pitchFamily="18" charset="0"/>
                <a:ea typeface="Arial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ea typeface="Arial" charset="0"/>
                <a:cs typeface="Times New Roman" pitchFamily="18" charset="0"/>
              </a:rPr>
              <a:t>năm</a:t>
            </a:r>
            <a:r>
              <a:rPr lang="en-US" sz="2800" i="1" dirty="0" smtClean="0">
                <a:latin typeface="Times New Roman" pitchFamily="18" charset="0"/>
                <a:ea typeface="Arial" charset="0"/>
                <a:cs typeface="Times New Roman" pitchFamily="18" charset="0"/>
              </a:rPr>
              <a:t> 2018</a:t>
            </a:r>
            <a:endParaRPr lang="en-US" sz="2800" i="1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2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ĐẶC TRƯNG CỦA PPDH TC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638800"/>
          </a:xfrm>
        </p:spPr>
        <p:txBody>
          <a:bodyPr>
            <a:normAutofit fontScale="25000" lnSpcReduction="20000"/>
          </a:bodyPr>
          <a:lstStyle/>
          <a:p>
            <a:pPr marL="0" indent="508000" algn="just">
              <a:buNone/>
              <a:tabLst>
                <a:tab pos="973138" algn="l"/>
              </a:tabLst>
            </a:pP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1.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Dạy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học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thông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qua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tổ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chức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các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hoạt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động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học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tập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học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sinh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144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508000" algn="just">
              <a:buNone/>
              <a:tabLst>
                <a:tab pos="973138" algn="l"/>
              </a:tabLst>
            </a:pPr>
            <a:endParaRPr lang="en-US" sz="4400" dirty="0" smtClean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508000" algn="just">
              <a:buNone/>
              <a:tabLst>
                <a:tab pos="973138" algn="l"/>
              </a:tabLst>
            </a:pPr>
            <a:r>
              <a:rPr lang="en-US" sz="1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Dạy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học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chú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trọng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việc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hình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thành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rèn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luyện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phương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pháp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tự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học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học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sinh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144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508000" algn="just">
              <a:buNone/>
              <a:tabLst>
                <a:tab pos="973138" algn="l"/>
              </a:tabLst>
            </a:pPr>
            <a:endParaRPr lang="en-US" sz="6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508000" algn="just">
              <a:buNone/>
              <a:tabLst>
                <a:tab pos="973138" algn="l"/>
              </a:tabLst>
            </a:pPr>
            <a:r>
              <a:rPr lang="en-US" sz="1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Tăng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cường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tính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tự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giác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tích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cực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chủ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động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học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tập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cá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nhân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phối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hợp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với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học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tập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hợp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tác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en-US" sz="14400" dirty="0" smtClean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508000" algn="just">
              <a:buNone/>
              <a:tabLst>
                <a:tab pos="973138" algn="l"/>
              </a:tabLst>
            </a:pPr>
            <a:endParaRPr lang="en-US" sz="5600" dirty="0" smtClean="0">
              <a:solidFill>
                <a:srgbClr val="0070C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508000" algn="just">
              <a:buNone/>
              <a:tabLst>
                <a:tab pos="973138" algn="l"/>
              </a:tabLst>
            </a:pP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4.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Kết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hợp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đánh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giá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giáo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viên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với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tự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đánh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giá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HS,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đánh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giá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các</a:t>
            </a:r>
            <a:r>
              <a:rPr lang="en-US" sz="14400" dirty="0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40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bạn</a:t>
            </a:r>
            <a:r>
              <a:rPr lang="en-US" sz="14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14400" dirty="0" err="1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của</a:t>
            </a:r>
            <a:r>
              <a:rPr lang="en-US" sz="14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cha </a:t>
            </a:r>
            <a:r>
              <a:rPr lang="en-US" sz="14400" dirty="0" err="1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mẹ</a:t>
            </a:r>
            <a:r>
              <a:rPr lang="en-US" sz="144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HS</a:t>
            </a:r>
            <a:endParaRPr lang="en-US" sz="14400" dirty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514350" lvl="0" indent="-514350" algn="just">
              <a:buFont typeface="Arial" pitchFamily="34" charset="0"/>
              <a:buAutoNum type="arabicPeriod"/>
            </a:pPr>
            <a:endParaRPr lang="en-US" sz="14400" dirty="0">
              <a:solidFill>
                <a:srgbClr val="333333"/>
              </a:solidFill>
              <a:ea typeface="Times New Roman"/>
            </a:endParaRPr>
          </a:p>
          <a:p>
            <a:pPr marL="0" indent="0" algn="just">
              <a:buNone/>
            </a:pPr>
            <a:r>
              <a:rPr lang="en-US" sz="74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/>
            </a:r>
            <a:br>
              <a:rPr lang="en-US" sz="74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</a:br>
            <a:r>
              <a:rPr lang="en-US" sz="28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  <a:t/>
            </a:r>
            <a:br>
              <a:rPr lang="en-US" sz="2800" dirty="0" smtClean="0">
                <a:solidFill>
                  <a:srgbClr val="333333"/>
                </a:solidFill>
                <a:effectLst/>
                <a:latin typeface="+mj-lt"/>
                <a:ea typeface="Times New Roman"/>
              </a:rPr>
            </a:b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29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PPDH TRUYỀN THỐNG &amp; PPDH TÍCH CỰC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614078"/>
              </p:ext>
            </p:extLst>
          </p:nvPr>
        </p:nvGraphicFramePr>
        <p:xfrm>
          <a:off x="152400" y="1248069"/>
          <a:ext cx="8915400" cy="481695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43400"/>
                <a:gridCol w="4572000"/>
              </a:tblGrid>
              <a:tr h="641199"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PPDH TRUYỀN</a:t>
                      </a:r>
                      <a:r>
                        <a:rPr lang="en-US" sz="2700" b="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THỐNG</a:t>
                      </a:r>
                      <a:endParaRPr lang="en-US" sz="27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PPDH TÍCH</a:t>
                      </a:r>
                      <a:r>
                        <a:rPr lang="en-US" sz="2700" b="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CỰC</a:t>
                      </a:r>
                      <a:endParaRPr lang="en-US" sz="27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4448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quá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trình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tiếp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thu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lĩnh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KT, KN</a:t>
                      </a:r>
                      <a:endParaRPr lang="en-US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quá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trình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tòi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khám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phá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triển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NL, PC</a:t>
                      </a:r>
                      <a:endParaRPr lang="en-US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4448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Bản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truyền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thụ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kiến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HS</a:t>
                      </a:r>
                      <a:endParaRPr lang="en-US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Bản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tổ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chức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hướng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dẫn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HS</a:t>
                      </a:r>
                      <a:endParaRPr lang="en-US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9235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Mục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tiêu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cung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cấp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KT, KN</a:t>
                      </a:r>
                      <a:endParaRPr lang="en-US" sz="32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Mục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tiêu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hướng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tới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phát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triển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NL, PC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5943600"/>
            <a:ext cx="8229600" cy="685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8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PPDH TRUYỀN THỐNG &amp; PPDH TÍCH CỰC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614078"/>
              </p:ext>
            </p:extLst>
          </p:nvPr>
        </p:nvGraphicFramePr>
        <p:xfrm>
          <a:off x="152400" y="1219200"/>
          <a:ext cx="8915400" cy="462875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419600"/>
                <a:gridCol w="4495800"/>
              </a:tblGrid>
              <a:tr h="513950"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PPDH TRUYỀN</a:t>
                      </a:r>
                      <a:r>
                        <a:rPr lang="en-US" sz="2700" b="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THỐNG</a:t>
                      </a:r>
                      <a:endParaRPr lang="en-US" sz="27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PPDH TÍCH</a:t>
                      </a:r>
                      <a:r>
                        <a:rPr lang="en-US" sz="2700" b="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CỰC</a:t>
                      </a:r>
                      <a:endParaRPr lang="en-US" sz="2700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90548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SGK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tài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liệu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GV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cung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cấp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Nội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dung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SGK,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nguồn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khác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 HS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tự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tìm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tòi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gắn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với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nhu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cầu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HT,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cuộc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sống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HS. </a:t>
                      </a:r>
                    </a:p>
                  </a:txBody>
                  <a:tcPr/>
                </a:tc>
              </a:tr>
              <a:tr h="1365673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hủ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yếu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</a:t>
                      </a:r>
                      <a:r>
                        <a:rPr lang="en-US" sz="28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đa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dạng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ngoài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lớp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học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trường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940797">
                <a:tc>
                  <a:txBody>
                    <a:bodyPr/>
                    <a:lstStyle/>
                    <a:p>
                      <a:pPr algn="just"/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ĐG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rèn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luyện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do GV</a:t>
                      </a:r>
                      <a:endParaRPr lang="en-US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ĐG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rèn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luyện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chỉ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do GV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5943600"/>
            <a:ext cx="8229600" cy="685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8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ĐỔI M</a:t>
            </a:r>
            <a:r>
              <a:rPr lang="vi-VN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NHỮNG GÌ ?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1.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 CH</a:t>
            </a:r>
            <a:r>
              <a:rPr lang="vi-V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QUẢN LÍ L</a:t>
            </a:r>
            <a:r>
              <a:rPr lang="vi-V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ỚP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HỌC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ự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endParaRPr lang="en-US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 ĐỘNG DẠY &amp; HỌC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ự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		3.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 LIỆU, HỌC LIỆU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TL, HL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TỔ CHỨC Q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ẢN LÍ LỚP HỌC </a:t>
            </a:r>
            <a:endParaRPr lang="vi-VN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715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1.1. PHÁT HUY NĂNG LỰC TỰ QUẢN CỦA HS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5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35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QL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/ban)</a:t>
            </a: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3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lãnh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luân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None/>
            </a:pP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vi-VN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019800"/>
            <a:ext cx="8229600" cy="685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1.2. GIÁ TRỊ CỐT LÕI CỦA LỚP HỌC TÍCH CỰC</a:t>
            </a:r>
            <a:r>
              <a:rPr lang="en-US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1) DÂN CHỦ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HS) 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(HS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1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 QUẢN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(do HS) 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3) NHÂN VĂN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HS)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HS,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10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ĐỔI MỚI HOẠT ĐỘNG DẠY &amp; HỌC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	</a:t>
            </a:r>
            <a:endParaRPr lang="en-US" b="1" dirty="0" smtClean="0">
              <a:solidFill>
                <a:srgbClr val="333399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333399"/>
                </a:solidFill>
              </a:rPr>
              <a:t>	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GV</a:t>
            </a:r>
            <a:r>
              <a:rPr lang="en-US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			 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HS</a:t>
            </a:r>
          </a:p>
          <a:p>
            <a:endParaRPr lang="en-US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		             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en-US" sz="30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0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0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0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0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i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0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TL 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sz="30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i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0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0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i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0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200400" y="18288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3200400" y="29718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3200400" y="4114800"/>
            <a:ext cx="1524000" cy="381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ĐỔI MỚI HOẠT ĐỘNG DẠY &amp; HỌC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45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 ĐỘNG HỌC CỦA HỌC SINH</a:t>
            </a:r>
          </a:p>
          <a:p>
            <a:pPr algn="just">
              <a:buNone/>
            </a:pPr>
            <a:endParaRPr lang="en-US" sz="4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		- HS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None/>
            </a:pP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,,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endParaRPr lang="en-US" sz="45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		-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vi-VN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ướng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endParaRPr lang="en-US" sz="45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      		</a:t>
            </a:r>
            <a:endParaRPr lang="en-US" sz="3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 CHỨC HOẠT ĐỘNG DẠY &amp; HỌC</a:t>
            </a:r>
          </a:p>
          <a:p>
            <a:pPr>
              <a:buNone/>
            </a:pPr>
            <a:endParaRPr lang="en-US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 ĐỘNG HỌC CỦA HỌC SINH </a:t>
            </a:r>
            <a:endParaRPr lang="en-US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 HỌC CÁ NHÂN              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2. CHIA SẺ CẶP ĐÔI                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3. TRAO ĐỔI TRONG NHÓM  (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 ĐỘNG HỌC CỦA HỌC SINH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lvl="0"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HOẠT ĐỘNG CÁ NHÂN</a:t>
            </a:r>
            <a:endParaRPr lang="en-US" sz="4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-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-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4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      			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ĐÚNG, SAI, HOẶC CHƯA ĐỦ</a:t>
            </a:r>
          </a:p>
          <a:p>
            <a:pPr>
              <a:buNone/>
            </a:pP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HOẠT ĐỘNG CẶP ĐÔI</a:t>
            </a:r>
            <a:endParaRPr lang="en-US" sz="4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	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    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    </a:t>
            </a:r>
          </a:p>
          <a:p>
            <a:pPr>
              <a:buNone/>
            </a:pP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4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5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ĐỦ HƠN, ĐÚNG HƠN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3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2209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343400"/>
            <a:ext cx="20574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NHỮNG ĐỔI MỚI VỀ GIÁO DỤC TIỂU HỌC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6939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70000"/>
              </a:lnSpc>
              <a:spcBef>
                <a:spcPts val="50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nặn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” (CH.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70000"/>
              </a:lnSpc>
              <a:spcBef>
                <a:spcPts val="500"/>
              </a:spcBef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Đan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70000"/>
              </a:lnSpc>
              <a:spcBef>
                <a:spcPts val="500"/>
              </a:spcBef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(GPE-VNEN);</a:t>
            </a:r>
          </a:p>
          <a:p>
            <a:pPr>
              <a:lnSpc>
                <a:spcPct val="170000"/>
              </a:lnSpc>
              <a:spcBef>
                <a:spcPts val="500"/>
              </a:spcBef>
              <a:buNone/>
            </a:pP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3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HOẠT ĐỘNG NHÓM</a:t>
            </a:r>
            <a:endParaRPr 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-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			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sung;					-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	      		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chắn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ĐÚNG HƠN, ĐỦ HƠN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5562600"/>
            <a:ext cx="8229600" cy="685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HOẠT ĐỘNG TRẢI NGHIỆM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None/>
            </a:pP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  <a:buNone/>
            </a:pP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thấu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lnSpc>
                <a:spcPct val="150000"/>
              </a:lnSpc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638800"/>
            <a:ext cx="8229600" cy="685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rmAutofit fontScale="47500" lnSpcReduction="20000"/>
          </a:bodyPr>
          <a:lstStyle/>
          <a:p>
            <a:pPr lvl="0"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 ĐỘNG CỦA GIÁO VIÊN</a:t>
            </a:r>
            <a:endParaRPr lang="en-US" sz="7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HS:</a:t>
            </a:r>
          </a:p>
          <a:p>
            <a:pPr algn="just">
              <a:lnSpc>
                <a:spcPct val="150000"/>
              </a:lnSpc>
              <a:buClrTx/>
              <a:buNone/>
            </a:pP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ClrTx/>
              <a:buNone/>
            </a:pP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chốt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lõi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ClrTx/>
              <a:buFont typeface="Arial" pitchFamily="34" charset="0"/>
              <a:buChar char="•"/>
            </a:pPr>
            <a:r>
              <a:rPr lang="en-US" sz="73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7300" dirty="0" err="1" smtClean="0">
                <a:latin typeface="Times New Roman" pitchFamily="18" charset="0"/>
                <a:cs typeface="Times New Roman" pitchFamily="18" charset="0"/>
              </a:rPr>
              <a:t>ắn</a:t>
            </a:r>
            <a:r>
              <a:rPr lang="en-US" sz="7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3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7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3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7300" dirty="0" smtClean="0">
                <a:latin typeface="Times New Roman" pitchFamily="18" charset="0"/>
                <a:cs typeface="Times New Roman" pitchFamily="18" charset="0"/>
              </a:rPr>
              <a:t> PPDH </a:t>
            </a:r>
            <a:r>
              <a:rPr lang="en-US" sz="73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7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3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7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3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7300" dirty="0" smtClean="0">
                <a:latin typeface="Times New Roman" pitchFamily="18" charset="0"/>
                <a:cs typeface="Times New Roman" pitchFamily="18" charset="0"/>
              </a:rPr>
              <a:t> KTĐG</a:t>
            </a:r>
          </a:p>
          <a:p>
            <a:pPr algn="just">
              <a:lnSpc>
                <a:spcPct val="150000"/>
              </a:lnSpc>
              <a:buClrTx/>
              <a:buNone/>
            </a:pPr>
            <a:r>
              <a:rPr lang="en-US" sz="7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sót</a:t>
            </a:r>
            <a:r>
              <a:rPr lang="en-US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HS.</a:t>
            </a:r>
            <a:endParaRPr lang="en-US" sz="5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sz="3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 VIÊN</a:t>
            </a:r>
            <a:endParaRPr lang="en-US" sz="1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TỔ CHỨC, HƯỚNG DẪN HS HỌC</a:t>
            </a:r>
          </a:p>
          <a:p>
            <a:pPr>
              <a:buNone/>
            </a:pP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+ THEO DÕI, KIỂM SOÁT</a:t>
            </a:r>
          </a:p>
          <a:p>
            <a:pPr>
              <a:buNone/>
            </a:pP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+ HỖ TRỢ KỊP THỜI</a:t>
            </a:r>
          </a:p>
          <a:p>
            <a:pPr>
              <a:buNone/>
            </a:pP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+ ĐÁNH GIÁ, ĐỘNG VIÊN</a:t>
            </a: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 SINH  </a:t>
            </a:r>
            <a:endParaRPr lang="en-US" sz="1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TỰ HỌC, HỌC CÙNG BẠN</a:t>
            </a:r>
          </a:p>
          <a:p>
            <a:pPr>
              <a:buNone/>
            </a:pP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+ CÓ GIÁO VIÊN H</a:t>
            </a:r>
            <a:r>
              <a:rPr lang="vi-VN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ƯỚ</a:t>
            </a: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 DẪN</a:t>
            </a:r>
          </a:p>
          <a:p>
            <a:pPr>
              <a:buNone/>
            </a:pP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+ VIỆC HỌC Đ</a:t>
            </a:r>
            <a:r>
              <a:rPr lang="vi-VN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ƯỢC</a:t>
            </a: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KIỂM SOÁT</a:t>
            </a:r>
          </a:p>
          <a:p>
            <a:pPr>
              <a:buNone/>
            </a:pPr>
            <a:r>
              <a:rPr lang="en-US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+ ĐẢM BẢO TƯƠNG TÁC, HIỆU QUẢ</a:t>
            </a:r>
          </a:p>
          <a:p>
            <a:endParaRPr lang="en-US" sz="5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dirty="0" smtClean="0"/>
              <a:t> </a:t>
            </a:r>
          </a:p>
          <a:p>
            <a:pPr>
              <a:buNone/>
            </a:pPr>
            <a:r>
              <a:rPr lang="en-US" sz="5900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7630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TÀI LIỆU, HỌC LIỆU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534400" cy="5257800"/>
          </a:xfrm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 err="1" smtClean="0">
                <a:solidFill>
                  <a:srgbClr val="CC0000"/>
                </a:solidFill>
              </a:rPr>
              <a:t>Định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hướng</a:t>
            </a:r>
            <a:r>
              <a:rPr lang="en-US" sz="3200" dirty="0" smtClean="0">
                <a:solidFill>
                  <a:srgbClr val="333399"/>
                </a:solidFill>
              </a:rPr>
              <a:t> :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 LIỆU, HỌC LIỆU </a:t>
            </a:r>
            <a:endParaRPr 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KT)                       (HD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TL, HL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ĐMPP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tòi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DH, GD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3600" b="1" dirty="0" smtClean="0">
              <a:solidFill>
                <a:srgbClr val="000066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810000" y="1447800"/>
            <a:ext cx="1219200" cy="4572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KẾT QUẢ MONG ĐỢI</a:t>
            </a:r>
            <a:endParaRPr lang="vi-VN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53000"/>
          </a:xfrm>
        </p:spPr>
        <p:txBody>
          <a:bodyPr>
            <a:normAutofit fontScale="25000" lnSpcReduction="20000"/>
          </a:bodyPr>
          <a:lstStyle/>
          <a:p>
            <a:pPr marL="465138" indent="-465138" algn="just">
              <a:lnSpc>
                <a:spcPct val="120000"/>
              </a:lnSpc>
              <a:buClrTx/>
              <a:buFont typeface="+mj-lt"/>
              <a:buAutoNum type="arabicPeriod"/>
            </a:pP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65138" indent="-465138" algn="just">
              <a:lnSpc>
                <a:spcPct val="120000"/>
              </a:lnSpc>
              <a:buClrTx/>
              <a:buFont typeface="+mj-lt"/>
              <a:buAutoNum type="arabicPeriod"/>
            </a:pP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PPDH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65138" indent="-465138" algn="just">
              <a:lnSpc>
                <a:spcPct val="120000"/>
              </a:lnSpc>
              <a:buClrTx/>
              <a:buFont typeface="+mj-lt"/>
              <a:buAutoNum type="arabicPeriod"/>
            </a:pP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XH. </a:t>
            </a:r>
          </a:p>
          <a:p>
            <a:pPr marL="465138" indent="-465138" algn="just">
              <a:lnSpc>
                <a:spcPct val="120000"/>
              </a:lnSpc>
              <a:buClrTx/>
              <a:buFont typeface="+mj-lt"/>
              <a:buAutoNum type="arabicPeriod"/>
            </a:pP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NL, PC: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65138" indent="-465138" algn="just">
              <a:lnSpc>
                <a:spcPct val="120000"/>
              </a:lnSpc>
              <a:buNone/>
            </a:pPr>
            <a:endParaRPr lang="en-US" sz="1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8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867400"/>
            <a:ext cx="8229600" cy="6858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NHỮNG ĐỔI MỚI VỀ GIÁO DỤC TIỂU HỌC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Char char="-"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Đánh giá vì sự tiến bộ của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; động viên, khuyến khích tính tích cực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của học sinh; giúp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phát huy tất cả khả năng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công bằng, khách quan.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Đánh giá toàn diện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thông qua đánh giá mức độ đạt chuẩn kiến thức, kĩ năng và một số biểu hiện năng lực, phẩm chất của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theo mục tiêu giáo dục tiểu học.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NHỮNG ĐỔI MỚI VỀ GIÁO DỤC TIỂU HỌC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Kết hợp đánh giá của giáo viên,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, cha mẹ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, trong đó đánh giá của giáo viên là quan trọng nhất.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Đánh giá sự tiến bộ của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, không so sánh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HS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, không tạo áp lực cho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, giáo viên và cha mẹ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09600"/>
            <a:ext cx="8610600" cy="5943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PHƯƠNG PHÁP DẠY HỌC TÍCH CỰC</a:t>
            </a:r>
            <a:b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PHÁT TRIỂN PHẨM CHẤT, </a:t>
            </a:r>
            <a:b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NĂNG LỰC HỌC SINH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 HƯỚNG ĐỔI MỚI GDPT  (NQ 29/TW)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HS;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hài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dung,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HS.</a:t>
            </a:r>
          </a:p>
          <a:p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TẠI SAO PHẢI ĐỔI MỚI PPDH ?</a:t>
            </a:r>
            <a:endParaRPr lang="vi-VN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</p:spPr>
        <p:txBody>
          <a:bodyPr>
            <a:noAutofit/>
          </a:bodyPr>
          <a:lstStyle/>
          <a:p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GDPT (CT.2000)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ND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PPDH.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PPDH. </a:t>
            </a:r>
          </a:p>
          <a:p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GD: </a:t>
            </a:r>
          </a:p>
          <a:p>
            <a:pPr>
              <a:buNone/>
            </a:pP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PPDH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HĐ </a:t>
            </a:r>
            <a:r>
              <a:rPr lang="en-US" sz="3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HS.  </a:t>
            </a:r>
            <a:endParaRPr lang="vi-VN" sz="3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PHƯƠNG PHÁP DẠY HỌC TÍCH CỰC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PPDH TC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GD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kỷ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XX.</a:t>
            </a:r>
          </a:p>
          <a:p>
            <a:pPr algn="just">
              <a:buNone/>
            </a:pPr>
            <a:endParaRPr lang="en-US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PPDH TC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DH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HS. </a:t>
            </a:r>
          </a:p>
          <a:p>
            <a:pPr algn="just">
              <a:buFontTx/>
              <a:buChar char="-"/>
            </a:pP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PPDH TC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/>
              <a:buChar char="à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9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PHƯƠNG PHÁP DẠY HỌC TÍCH CỰC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791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PPDH TC: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HS</a:t>
            </a:r>
          </a:p>
          <a:p>
            <a:pPr marL="0" indent="0" algn="just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PPDH TC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GDPT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HS</a:t>
            </a:r>
          </a:p>
          <a:p>
            <a:pPr marL="0" indent="0" algn="just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PP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DH TC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GDPT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GDPT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NQ 29/TW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NQ 88/QH.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5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2A2A2A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2A2A2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4712</TotalTime>
  <Words>1133</Words>
  <Application>Microsoft Office PowerPoint</Application>
  <PresentationFormat>On-screen Show (4:3)</PresentationFormat>
  <Paragraphs>207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TẬP HUẤN</vt:lpstr>
      <vt:lpstr>NHỮNG ĐỔI MỚI VỀ GIÁO DỤC TIỂU HỌC</vt:lpstr>
      <vt:lpstr>NHỮNG ĐỔI MỚI VỀ GIÁO DỤC TIỂU HỌC</vt:lpstr>
      <vt:lpstr>NHỮNG ĐỔI MỚI VỀ GIÁO DỤC TIỂU HỌC</vt:lpstr>
      <vt:lpstr> PHƯƠNG PHÁP DẠY HỌC TÍCH CỰC PHÁT TRIỂN PHẨM CHẤT,  NĂNG LỰC HỌC SINH    </vt:lpstr>
      <vt:lpstr>PowerPoint Presentation</vt:lpstr>
      <vt:lpstr>TẠI SAO PHẢI ĐỔI MỚI PPDH ?</vt:lpstr>
      <vt:lpstr> PHƯƠNG PHÁP DẠY HỌC TÍCH CỰC</vt:lpstr>
      <vt:lpstr>  PHƯƠNG PHÁP DẠY HỌC TÍCH CỰC</vt:lpstr>
      <vt:lpstr>ĐẶC TRƯNG CỦA PPDH TC</vt:lpstr>
      <vt:lpstr>PPDH TRUYỀN THỐNG &amp; PPDH TÍCH CỰC</vt:lpstr>
      <vt:lpstr>PPDH TRUYỀN THỐNG &amp; PPDH TÍCH CỰC</vt:lpstr>
      <vt:lpstr>ĐỔI MỚI NHỮNG GÌ ?</vt:lpstr>
      <vt:lpstr>1. TỔ CHỨC QUẢN LÍ LỚP HỌC </vt:lpstr>
      <vt:lpstr>PowerPoint Presentation</vt:lpstr>
      <vt:lpstr> 2. ĐỔI MỚI HOẠT ĐỘNG DẠY &amp; HỌC</vt:lpstr>
      <vt:lpstr>      ĐỔI MỚI HOẠT ĐỘNG DẠY &amp; HỌC </vt:lpstr>
      <vt:lpstr>PowerPoint Presentation</vt:lpstr>
      <vt:lpstr>    HOẠT ĐỘNG HỌC CỦA HỌC SINH </vt:lpstr>
      <vt:lpstr>PowerPoint Presentation</vt:lpstr>
      <vt:lpstr>HOẠT ĐỘNG TRẢI NGHIỆM</vt:lpstr>
      <vt:lpstr>PowerPoint Presentation</vt:lpstr>
      <vt:lpstr>PowerPoint Presentation</vt:lpstr>
      <vt:lpstr>3. TÀI LIỆU, HỌC LIỆU</vt:lpstr>
      <vt:lpstr>KẾT QUẢ MONG ĐỢI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 HÌNH  TRƯỜNG HỌC MỚI</dc:title>
  <dc:creator>PhuTin</dc:creator>
  <cp:lastModifiedBy>Admin</cp:lastModifiedBy>
  <cp:revision>497</cp:revision>
  <dcterms:created xsi:type="dcterms:W3CDTF">2014-08-05T03:29:50Z</dcterms:created>
  <dcterms:modified xsi:type="dcterms:W3CDTF">2018-05-11T13:34:34Z</dcterms:modified>
</cp:coreProperties>
</file>